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27" r:id="rId4"/>
    <p:sldId id="328" r:id="rId5"/>
    <p:sldId id="329" r:id="rId6"/>
    <p:sldId id="330" r:id="rId7"/>
    <p:sldId id="331" r:id="rId8"/>
    <p:sldId id="332" r:id="rId9"/>
    <p:sldId id="306" r:id="rId10"/>
    <p:sldId id="309" r:id="rId11"/>
    <p:sldId id="310" r:id="rId12"/>
    <p:sldId id="311" r:id="rId13"/>
    <p:sldId id="312" r:id="rId14"/>
    <p:sldId id="313" r:id="rId15"/>
    <p:sldId id="314" r:id="rId16"/>
    <p:sldId id="321" r:id="rId17"/>
    <p:sldId id="322" r:id="rId18"/>
    <p:sldId id="323" r:id="rId19"/>
    <p:sldId id="324" r:id="rId20"/>
    <p:sldId id="325" r:id="rId21"/>
    <p:sldId id="307" r:id="rId22"/>
    <p:sldId id="315" r:id="rId23"/>
    <p:sldId id="308" r:id="rId24"/>
    <p:sldId id="318" r:id="rId25"/>
    <p:sldId id="316" r:id="rId26"/>
    <p:sldId id="32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9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7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2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7D137-5F2E-4DCD-B795-496ABA32D199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01958E-002D-4D46-98F5-A6AB16CB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417917"/>
            <a:ext cx="10172700" cy="164592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VR, AR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을 통한 </a:t>
            </a:r>
            <a:r>
              <a:rPr lang="ko-KR" altLang="en-US" b="1" dirty="0" err="1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재활승마가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/>
            </a:r>
            <a:b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장애아동의 재활 치료에 미치는 영향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E98E23-704F-4626-B3E2-F7F0F538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26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483F9-F5BB-413C-B304-7AB3916B0DD8}"/>
              </a:ext>
            </a:extLst>
          </p:cNvPr>
          <p:cNvSpPr txBox="1"/>
          <p:nvPr/>
        </p:nvSpPr>
        <p:spPr>
          <a:xfrm>
            <a:off x="0" y="6534834"/>
            <a:ext cx="781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0669A8-66B6-4782-BC09-A4E5D0BF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0"/>
            <a:ext cx="603274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87BFD5-4669-48F8-93FB-4BA77224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" y="621101"/>
            <a:ext cx="6033331" cy="515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21C00B-F57D-4E3A-8B67-0A1950A4D27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1802276-40DA-48AA-BF4C-6895675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FB25089-37AA-43E8-9810-C5A3C4C4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" y="0"/>
            <a:ext cx="584321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776260-7A68-4E99-B37F-EF93D18F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68" y="0"/>
            <a:ext cx="6334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9BC58B-A623-4067-86C9-53377679B32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D9EDAE2F-1901-4A04-AC17-29F8750EBF18}"/>
              </a:ext>
            </a:extLst>
          </p:cNvPr>
          <p:cNvCxnSpPr/>
          <p:nvPr/>
        </p:nvCxnSpPr>
        <p:spPr>
          <a:xfrm>
            <a:off x="552091" y="1397479"/>
            <a:ext cx="3001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695E7F9E-2D72-4B31-A503-309C29672487}"/>
              </a:ext>
            </a:extLst>
          </p:cNvPr>
          <p:cNvCxnSpPr>
            <a:cxnSpLocks/>
          </p:cNvCxnSpPr>
          <p:nvPr/>
        </p:nvCxnSpPr>
        <p:spPr>
          <a:xfrm>
            <a:off x="552091" y="1670649"/>
            <a:ext cx="4218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12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05BF2B2-D23E-44F7-AA7A-B6728B19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6" y="0"/>
            <a:ext cx="610803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E27618-7343-48A6-B6AF-DDC1FD07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2" y="0"/>
            <a:ext cx="53598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520FAC-DF50-41E4-91E4-AA3B01B846E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CA9B1A7-10B0-4B32-886A-B8416C71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" y="776378"/>
            <a:ext cx="5925192" cy="4796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F2B379-DE69-47AC-BC5F-BC90C4E519A9}"/>
              </a:ext>
            </a:extLst>
          </p:cNvPr>
          <p:cNvSpPr txBox="1"/>
          <p:nvPr/>
        </p:nvSpPr>
        <p:spPr>
          <a:xfrm>
            <a:off x="15441" y="639297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https://horse.samsung.com/front/horseKO/info/rehorse.jsp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3315CF-B956-4CA6-9726-AFDD7A3C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08" y="681487"/>
            <a:ext cx="5925192" cy="49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D7C8F54-0AEB-431B-8C6F-AA6C254F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771"/>
            <a:ext cx="6116902" cy="39276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9607B5-E5D5-4398-9F99-E4248EAF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68" y="773771"/>
            <a:ext cx="6357532" cy="41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892A58A-DEA5-43F9-B80A-13418C9A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467"/>
            <a:ext cx="6130674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052C3D0-0929-4C48-869F-CBF578D7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03"/>
            <a:ext cx="6159016" cy="439084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BFB84D3-F46A-4846-84BC-5F528264739F}"/>
              </a:ext>
            </a:extLst>
          </p:cNvPr>
          <p:cNvCxnSpPr/>
          <p:nvPr/>
        </p:nvCxnSpPr>
        <p:spPr>
          <a:xfrm>
            <a:off x="664234" y="4209691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7596D5B-DE36-4C34-8648-C5C4CC28E3C6}"/>
              </a:ext>
            </a:extLst>
          </p:cNvPr>
          <p:cNvCxnSpPr/>
          <p:nvPr/>
        </p:nvCxnSpPr>
        <p:spPr>
          <a:xfrm>
            <a:off x="1308340" y="4931435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78F71F1-C734-433F-830C-BEB1B5FE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72" y="3520476"/>
            <a:ext cx="4736616" cy="323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CF4CA2D-54A7-417F-B4F0-CAA3FF4F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16" y="482363"/>
            <a:ext cx="5762727" cy="29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FE166A2-559A-4489-8EA9-9575D25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0" y="905772"/>
            <a:ext cx="6049850" cy="5546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61D53D-419B-4174-99DF-12CB4A7F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33" y="1104179"/>
            <a:ext cx="5523856" cy="5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AF7F2B9-6B6B-40AA-88D3-AFB01804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" y="836762"/>
            <a:ext cx="5517671" cy="5564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10F58F-1FFA-4C12-B431-2E57D3F0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6762"/>
            <a:ext cx="6039467" cy="58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07E9FB-F925-4101-940A-00DC35AA145D}"/>
              </a:ext>
            </a:extLst>
          </p:cNvPr>
          <p:cNvSpPr txBox="1"/>
          <p:nvPr/>
        </p:nvSpPr>
        <p:spPr>
          <a:xfrm>
            <a:off x="166058" y="185114"/>
            <a:ext cx="6094562" cy="501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연구계획서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(</a:t>
            </a: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국문으로 작성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)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분량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: 2~3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페이지로 구성하여 사이트에 온라인 등록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자유양식이지만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위의 내용이 포함되어 있어야 하며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순번을 표기하여 자세하게 작성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46AD36-FA09-43BA-9EC8-6EE2DF4B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8" y="185114"/>
            <a:ext cx="5684644" cy="3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234D0AE-EA99-43B3-BD30-BDE19648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04"/>
            <a:ext cx="6388015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B5AC8F1-E011-439D-8ACD-C82DACBC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36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6673679-C4CC-4EF4-A788-28B12B44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4" y="0"/>
            <a:ext cx="4986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82D9D01-6636-4128-AEE6-F8BF375A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" y="77637"/>
            <a:ext cx="50166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264626-5903-4533-B59D-BBECD39CC611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11FD837-C9FB-4695-BBFF-8C3FCF03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70" y="0"/>
            <a:ext cx="5000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F3E316C-3390-4716-9195-59C5F1C4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3" y="0"/>
            <a:ext cx="501667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810FD2-ACE3-43CD-A8E4-A3FD90AF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380" y="0"/>
            <a:ext cx="504825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86A2433-A1A9-4C7F-B917-626B48AC9DE9}"/>
              </a:ext>
            </a:extLst>
          </p:cNvPr>
          <p:cNvCxnSpPr/>
          <p:nvPr/>
        </p:nvCxnSpPr>
        <p:spPr>
          <a:xfrm>
            <a:off x="8773064" y="3079631"/>
            <a:ext cx="1958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65A0DC-F599-4A06-8E5A-D0894CAB657F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580ACE-56D2-4F24-A0BC-77EB0BD9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053"/>
            <a:ext cx="6029864" cy="607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3868B4-C9C1-4E25-B98D-72967492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84" y="60385"/>
            <a:ext cx="509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5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-1" y="0"/>
            <a:ext cx="10403458" cy="485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참고문헌</a:t>
            </a:r>
            <a:endParaRPr lang="en-US" altLang="ko-KR" sz="1800" kern="0" dirty="0">
              <a:solidFill>
                <a:srgbClr val="FC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endParaRPr lang="en-US" altLang="ko-KR" kern="0" dirty="0">
              <a:solidFill>
                <a:srgbClr val="FC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제주대학교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말산업전문인력양성센터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재활 힐링 승마체험</a:t>
            </a:r>
            <a:endParaRPr lang="en-US" altLang="ko-KR" sz="2400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2011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말산업육성법을 제정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2012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재활승마지도사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자격증을 국가공인으로 신설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삼성전자승마단이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사회공헌활동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r>
              <a:rPr lang="ko-KR" altLang="en-US" sz="2400" dirty="0"/>
              <a:t/>
            </a: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세계장애인승마연맹</a:t>
            </a:r>
            <a:endParaRPr lang="en-US" altLang="ko-KR" sz="2400" b="0" i="0" dirty="0">
              <a:solidFill>
                <a:srgbClr val="515151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국제재활승마전문협회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5CBD9B-51DD-4B90-A5A2-825E9028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0" y="189781"/>
            <a:ext cx="5775154" cy="6668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43DD0-7E27-4C31-A997-080F8C4FFB67}"/>
              </a:ext>
            </a:extLst>
          </p:cNvPr>
          <p:cNvSpPr txBox="1"/>
          <p:nvPr/>
        </p:nvSpPr>
        <p:spPr>
          <a:xfrm>
            <a:off x="7676" y="650160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https://horse.samsung.com/front/horseKO/team/organ.jsp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B1AC20-6D4E-44AE-AC87-E06D90C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57" y="0"/>
            <a:ext cx="4417906" cy="3968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3B05565-EA29-4A6A-9B1F-58D45D207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7" y="4155564"/>
            <a:ext cx="4570372" cy="1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재활승마는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자폐증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뇌 손상 등 다양한 장애를 가진 국민을 대상으로 신체적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감성적으로 도움을 주기 위해 말과 함께 하는 활동을 의미한다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말을 타는 것 뿐 아니라 말과 교감하고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먹이를 주고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씻겨주는 등의 모든 과정이 포함되기에 신체적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·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교육적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 효과를 기대할 수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 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2020.07.21 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승마장에서 보낸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보통의 하루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‘…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 위에선 장애 잊었다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.’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기사를 접하면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한국에서는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2001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삼성전자승마단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사회공헌활동의 일환으로 도입하면서 시작됐다고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정부는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말산업육성법을 제정하면서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재활승마지도사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자격증을 국가공인으로 신설했다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선진국에서는 이미 활발하게 시행하고 있는 </a:t>
            </a:r>
            <a:r>
              <a:rPr lang="ko-KR" altLang="en-US" dirty="0" err="1">
                <a:solidFill>
                  <a:srgbClr val="1B1B1B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프로그램은 장애가 있는 어린이들에게 큰 도움이 되고 있다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승마를 배우며 근력과 심폐기능을 좋게 하고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말과의 교감을 통해 정서적 안정과 사회성도 키우게 된다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 err="1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주의력결핍과잉행동장애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(ADHD)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같은 증세를 보이는 어린이들에게도 특히나 효과적인 치료법으로 알려져 있다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en-US" altLang="ko-KR" b="1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한국마사회에서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강습 외에도 장애인 스포츠 발전을 위해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선수를 육성하고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경기를 연내 시범 개최할 계획도 가지고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선수 육성을 위해 연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6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 스포츠반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(1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반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)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을 운영할 예정이다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기승 심사를 거쳐 모집하며 매주 목요일과 금요일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각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1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시간동안 엘리트 승마코치 주관으로 전문교육을 받게 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아울러 하반기 개최 예정인 한국마사회장배 승마대회 개최 시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종목을 시범적으로 운영할 방안도 마련 중이며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이를 위해 민간 장애인 승마대회 벤치마킹 등 사전 노력을 기울일 예정이다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</p:spTree>
    <p:extLst>
      <p:ext uri="{BB962C8B-B14F-4D97-AF65-F5344CB8AC3E}">
        <p14:creationId xmlns:p14="http://schemas.microsoft.com/office/powerpoint/2010/main" val="331833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DDA286-193A-4B70-B3D6-5613EB0E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5" t="29966" r="25696" b="11478"/>
          <a:stretch/>
        </p:blipFill>
        <p:spPr>
          <a:xfrm>
            <a:off x="1209980" y="659875"/>
            <a:ext cx="4538468" cy="3011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DB1D635-083A-4E7F-8087-17D8062BB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37251" r="40078" b="8316"/>
          <a:stretch/>
        </p:blipFill>
        <p:spPr>
          <a:xfrm>
            <a:off x="1223581" y="3846493"/>
            <a:ext cx="4524867" cy="3011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B2E39DA-6034-493D-858F-499DFE0B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7" t="25665" r="38918" b="16152"/>
          <a:stretch/>
        </p:blipFill>
        <p:spPr>
          <a:xfrm>
            <a:off x="6719408" y="659875"/>
            <a:ext cx="4524867" cy="3011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AFB549-653E-492D-A549-22234E130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8" t="33264" r="38763" b="12165"/>
          <a:stretch/>
        </p:blipFill>
        <p:spPr>
          <a:xfrm>
            <a:off x="6685295" y="3846492"/>
            <a:ext cx="4558980" cy="30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64757" y="659875"/>
            <a:ext cx="11788224" cy="593835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본 연구는 승마를 위한 장소나 시간에 제한적이지 않고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요즘과 같은 코로나 시기에도 승마를 통한 재활치료를 진행하고자 제작하였다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장애아동들은 가상의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함께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VR, AR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시뮬레이션에 참여하게 된다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또한 말과 친해지기 두려움을 갖거나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크기에 적응이 되지 않는 장애아동들에게 온라인상에서 친밀감을 형성하기 위함이다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 말을 보살핌에 있어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재활을 위한 승마 외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부가적으로 말의 상태를 살피고 건강관리까지도 돌봐야 한다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이를 위해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심리적인 교감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씻기기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먹이주기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훈련하기 등 지속적인 말의 관리가 필요하는데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이를 연구를 통해 장애아동이 효과적으로 말의 생활을 이해하기 위함이다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재활승마를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체험해보기 전에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미리 말을 타고 내리는 법을 익히고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주의사항들을 학습하기 위해 연구할 필요가 있다</a:t>
            </a: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우송대학교 이창조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하동원의 논문 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시뮬레이터 설계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에 따르면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재활승마는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신체적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정서적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사회적응력에 모두 유의한 효과를 보이는 반해 시뮬레이터를 활용한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재활승마는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신체적 능력 향상만 나타난다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현재 개발된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재활승마용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시뮬레이터는 치료사의 조작으로 기계의 운동파형이 장애아동에게 전달되는 방식으로 단방향 소통만 가능하다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이는 말과 교감하는 부분에 대한 최소한의 것도 이뤄지지 않았음을 의미한다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이러한 문제점을 해결하고자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주부조의 핵심인 ‘고삐’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박차’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체중이동’ 중 체중이동으로 부조가 가능한 구조를 설계한 시뮬레이터를 연구하였고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단방향적인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커뮤티케이션은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일부분 개발되었으나 말과의 유대관계형성은 여전히 한계점으로 나타났다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한계점을 보완하기 위해서 말의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VR, AR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시뮬레이션 연구가 필요하다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 동기 및 목적</a:t>
            </a:r>
          </a:p>
        </p:txBody>
      </p:sp>
    </p:spTree>
    <p:extLst>
      <p:ext uri="{BB962C8B-B14F-4D97-AF65-F5344CB8AC3E}">
        <p14:creationId xmlns:p14="http://schemas.microsoft.com/office/powerpoint/2010/main" val="28409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/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말의 움직임 표현하기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재활승마를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위한 말을 타고 내리는 법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말을 움직이는 법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주의사항 등을 안내하는 알림 메시지 제작하기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 치료를 위한 말의 동작 방법 구현하기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관리를 위해서 요구되는 동작들 제작하기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훈련하기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씻기기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먹이주기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잠자기</a:t>
            </a:r>
            <a:endParaRPr lang="en-US" altLang="ko-KR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동작 하나하나에 말의 건강상태 표현하기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-&gt;         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지속적으로 말 상태 체크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ex)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말에게 먹이를 주었더니 체력이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10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증가하였다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ex)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함께 승마 훈련을 했더니 심장 박동수가 늘어나고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다음 동작으로는 휴식을 원하며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물을 달라고 요구한다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ex)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말과의 친밀함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유대관계 등도 표현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연구방법 및 연구결과</a:t>
            </a:r>
          </a:p>
        </p:txBody>
      </p:sp>
    </p:spTree>
    <p:extLst>
      <p:ext uri="{BB962C8B-B14F-4D97-AF65-F5344CB8AC3E}">
        <p14:creationId xmlns:p14="http://schemas.microsoft.com/office/powerpoint/2010/main" val="33371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연구결론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xmlns="" id="{98E1BF8F-8400-43A2-B093-92A3CA1958D8}"/>
              </a:ext>
            </a:extLst>
          </p:cNvPr>
          <p:cNvSpPr txBox="1">
            <a:spLocks/>
          </p:cNvSpPr>
          <p:nvPr/>
        </p:nvSpPr>
        <p:spPr>
          <a:xfrm>
            <a:off x="239019" y="765141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5" name="내용 개체 틀 8"/>
          <p:cNvSpPr txBox="1">
            <a:spLocks/>
          </p:cNvSpPr>
          <p:nvPr/>
        </p:nvSpPr>
        <p:spPr>
          <a:xfrm>
            <a:off x="239019" y="712508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본 연구는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장소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시간의 제약 없이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수행하여 효과적인 재활치료를 보이고자 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VR, AR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기기를 작동 가능한 여건이 주어진다면 언제든 활용할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최근 뇌졸중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환자 등을 치료하고자 재활 훈련 및 치료에 대한 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의료 분야에서도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도입이 본격화되고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 훈련은 기능적인 과제수행에 대한 운동 능력이 향상될 뿐더러 높은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몰임감과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실재감을 나타난다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이러한 효과로 재활치료에 도움을 주는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재활승마는 말과 친해지는 단계에서 가능한 행동부터 승마를 하면서 말을 다루는 행동들에 대해 학습가능하고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기존에 승마 시뮬레이터의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한계점을 보완하여 말에 대한 적응력과 친밀감을 형성할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장애아동의 심리적 안정감에도 긍정적인 효과가 나타났다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말과 승마 체험 시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말을 이끄는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리더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치료사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사이드워커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명이 필요한데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기기를 통해 많은 인력자원을 절약할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현실에서 기승을 하는 방식이 아니라 가상에서의 기승이기에 안전성도 보장될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재활치료과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상용화되어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장애아동이 있는 가정에 보급된다면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병원까지 가서 치료를 받을 필요가 없어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편리해질것이다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현실과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다름없는 가상 환경에서 몰입도 높은 재활 훈련을 지속할 수 있어 환자 치료에 많은 도움이 될 것으로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기대한다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유니티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프로그램을 이용하여 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유동성을 표현하였다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말과 비교했을 때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다소 차이는 있지만 치료용으로서는 무리가 없다고 판단한다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기기 이용자의 행위에 따라 말에 대한 주의사항과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그다음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해야할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일을  알림 메시지로 출력한다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친해지기 위한 행위에 대한 설명과 적용방법에 따라 이용자는 적극적으로 활동할 수 있고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반응을 살펴볼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말과 다르게 말의 상태를 체크할 수 없어서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건강상태는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디테일하게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구현하기 어려움이 있었다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대신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다양한 반응들을 표현하였다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41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337873" y="650549"/>
            <a:ext cx="11713962" cy="5715123"/>
          </a:xfrm>
        </p:spPr>
        <p:txBody>
          <a:bodyPr numCol="3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참고문헌</a:t>
            </a:r>
          </a:p>
        </p:txBody>
      </p:sp>
      <p:sp>
        <p:nvSpPr>
          <p:cNvPr id="4" name="내용 개체 틀 8">
            <a:extLst>
              <a:ext uri="{FF2B5EF4-FFF2-40B4-BE49-F238E27FC236}">
                <a16:creationId xmlns:a16="http://schemas.microsoft.com/office/drawing/2014/main" xmlns="" id="{062707BB-E991-4596-A4BF-139AE075284F}"/>
              </a:ext>
            </a:extLst>
          </p:cNvPr>
          <p:cNvSpPr txBox="1">
            <a:spLocks/>
          </p:cNvSpPr>
          <p:nvPr/>
        </p:nvSpPr>
        <p:spPr>
          <a:xfrm>
            <a:off x="239019" y="802849"/>
            <a:ext cx="11713962" cy="588022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재활승마가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좋다더라는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이미 많이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알수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있음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게임을 통해서도 교감을 얻을 수 있을까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효과 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사전학습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[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결론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]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효과가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잇었다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없었다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있으면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없었으면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그러면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뭘해야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교감이 가능할까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재약조건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: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생태를 알기는 어려움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구현의 어려움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말에게 주는 행위위주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가상현실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에서도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말을 통해 심리적 안정감을 얻을 수 있을까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</a:p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03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  <a:p>
            <a:endParaRPr lang="ko-KR" altLang="en-US" dirty="0"/>
          </a:p>
          <a:p>
            <a:r>
              <a:rPr lang="ko-KR" altLang="en-US" dirty="0"/>
              <a:t>https://m.sportschosun.com/news.htm?id=202004240100188810011944&amp;ServiceDate=20200423#_enliple</a:t>
            </a:r>
          </a:p>
          <a:p>
            <a:endParaRPr lang="ko-KR" altLang="en-US" dirty="0"/>
          </a:p>
          <a:p>
            <a:r>
              <a:rPr lang="ko-KR" altLang="en-US" dirty="0"/>
              <a:t>https://www.donga.com/news/Society/article/all/20191030/98147756/1</a:t>
            </a:r>
          </a:p>
          <a:p>
            <a:endParaRPr lang="ko-KR" altLang="en-US" dirty="0"/>
          </a:p>
          <a:p>
            <a:r>
              <a:rPr lang="ko-KR" altLang="en-US" dirty="0"/>
              <a:t>http://www.edujin.co.kr/news/articleView.html?idxno=17360</a:t>
            </a:r>
          </a:p>
          <a:p>
            <a:endParaRPr lang="ko-KR" altLang="en-US" dirty="0"/>
          </a:p>
          <a:p>
            <a:r>
              <a:rPr lang="ko-KR" altLang="en-US" dirty="0"/>
              <a:t>http://news.unn.net/news/articleView.html?idxno=235419</a:t>
            </a:r>
          </a:p>
          <a:p>
            <a:endParaRPr lang="ko-KR" altLang="en-US" dirty="0"/>
          </a:p>
          <a:p>
            <a:r>
              <a:rPr lang="ko-KR" altLang="en-US" dirty="0"/>
              <a:t>http://brainwood.co.kr/page_ihtV12/300</a:t>
            </a:r>
          </a:p>
        </p:txBody>
      </p:sp>
    </p:spTree>
    <p:extLst>
      <p:ext uri="{BB962C8B-B14F-4D97-AF65-F5344CB8AC3E}">
        <p14:creationId xmlns:p14="http://schemas.microsoft.com/office/powerpoint/2010/main" val="1171331415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1494</TotalTime>
  <Words>360</Words>
  <Application>Microsoft Office PowerPoint</Application>
  <PresentationFormat>와이드스크린</PresentationFormat>
  <Paragraphs>107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Adobe 고딕 Std B</vt:lpstr>
      <vt:lpstr>-apple-system</vt:lpstr>
      <vt:lpstr>dotum</vt:lpstr>
      <vt:lpstr>Noto Sans KR</vt:lpstr>
      <vt:lpstr>굴림</vt:lpstr>
      <vt:lpstr>만화진흥원체</vt:lpstr>
      <vt:lpstr>맑은 고딕</vt:lpstr>
      <vt:lpstr>함초롬돋움</vt:lpstr>
      <vt:lpstr>휴먼매직체</vt:lpstr>
      <vt:lpstr>Arial</vt:lpstr>
      <vt:lpstr>Gill Sans MT</vt:lpstr>
      <vt:lpstr>Times New Roman</vt:lpstr>
      <vt:lpstr>소포</vt:lpstr>
      <vt:lpstr>VR, AR을 통한 재활승마가 장애아동의 재활 치료에 미치는 영향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KERAS를 이용한 쓰레기 분류기술 연구</dc:title>
  <dc:creator>jaydenc478@gmail.com</dc:creator>
  <cp:lastModifiedBy>kyuminkim@outlook.kr</cp:lastModifiedBy>
  <cp:revision>103</cp:revision>
  <dcterms:created xsi:type="dcterms:W3CDTF">2020-01-01T16:14:19Z</dcterms:created>
  <dcterms:modified xsi:type="dcterms:W3CDTF">2020-10-15T09:20:07Z</dcterms:modified>
</cp:coreProperties>
</file>